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6" r:id="rId2"/>
    <p:sldId id="265" r:id="rId3"/>
    <p:sldId id="266" r:id="rId4"/>
    <p:sldId id="267" r:id="rId5"/>
    <p:sldId id="274" r:id="rId6"/>
    <p:sldId id="273" r:id="rId7"/>
    <p:sldId id="258" r:id="rId8"/>
    <p:sldId id="276" r:id="rId9"/>
    <p:sldId id="264" r:id="rId10"/>
    <p:sldId id="257" r:id="rId11"/>
    <p:sldId id="268" r:id="rId12"/>
    <p:sldId id="270" r:id="rId13"/>
    <p:sldId id="259" r:id="rId14"/>
    <p:sldId id="260" r:id="rId15"/>
    <p:sldId id="269" r:id="rId16"/>
    <p:sldId id="262" r:id="rId17"/>
    <p:sldId id="271" r:id="rId18"/>
    <p:sldId id="261" r:id="rId19"/>
    <p:sldId id="272"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89"/>
    <p:restoredTop sz="94625"/>
  </p:normalViewPr>
  <p:slideViewPr>
    <p:cSldViewPr snapToGrid="0" snapToObjects="1">
      <p:cViewPr varScale="1">
        <p:scale>
          <a:sx n="93" d="100"/>
          <a:sy n="93" d="100"/>
        </p:scale>
        <p:origin x="248" y="6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DB02AA-6121-8845-8B5B-E1475C222364}" type="datetimeFigureOut">
              <a:rPr lang="en-US" smtClean="0"/>
              <a:t>3/15/18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B750C4-3581-FA45-8B54-297085040F55}" type="slidenum">
              <a:rPr lang="en-US" smtClean="0"/>
              <a:t>‹#›</a:t>
            </a:fld>
            <a:endParaRPr lang="en-US"/>
          </a:p>
        </p:txBody>
      </p:sp>
    </p:spTree>
    <p:extLst>
      <p:ext uri="{BB962C8B-B14F-4D97-AF65-F5344CB8AC3E}">
        <p14:creationId xmlns:p14="http://schemas.microsoft.com/office/powerpoint/2010/main" val="7094631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B750C4-3581-FA45-8B54-297085040F55}" type="slidenum">
              <a:rPr lang="en-US" smtClean="0"/>
              <a:t>1</a:t>
            </a:fld>
            <a:endParaRPr lang="en-US"/>
          </a:p>
        </p:txBody>
      </p:sp>
    </p:spTree>
    <p:extLst>
      <p:ext uri="{BB962C8B-B14F-4D97-AF65-F5344CB8AC3E}">
        <p14:creationId xmlns:p14="http://schemas.microsoft.com/office/powerpoint/2010/main" val="395472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B750C4-3581-FA45-8B54-297085040F55}" type="slidenum">
              <a:rPr lang="en-US" smtClean="0"/>
              <a:t>10</a:t>
            </a:fld>
            <a:endParaRPr lang="en-US"/>
          </a:p>
        </p:txBody>
      </p:sp>
    </p:spTree>
    <p:extLst>
      <p:ext uri="{BB962C8B-B14F-4D97-AF65-F5344CB8AC3E}">
        <p14:creationId xmlns:p14="http://schemas.microsoft.com/office/powerpoint/2010/main" val="1743688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B750C4-3581-FA45-8B54-297085040F55}" type="slidenum">
              <a:rPr lang="en-US" smtClean="0"/>
              <a:t>11</a:t>
            </a:fld>
            <a:endParaRPr lang="en-US"/>
          </a:p>
        </p:txBody>
      </p:sp>
    </p:spTree>
    <p:extLst>
      <p:ext uri="{BB962C8B-B14F-4D97-AF65-F5344CB8AC3E}">
        <p14:creationId xmlns:p14="http://schemas.microsoft.com/office/powerpoint/2010/main" val="14491640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LiveSlide</a:t>
            </a:r>
            <a:r>
              <a:rPr lang="en-US" dirty="0" smtClean="0"/>
              <a:t> Site</a:t>
            </a:r>
          </a:p>
          <a:p>
            <a:r>
              <a:rPr lang="en-US" dirty="0" smtClean="0"/>
              <a:t>https://</a:t>
            </a:r>
            <a:r>
              <a:rPr lang="en-US" dirty="0" err="1" smtClean="0"/>
              <a:t>www.youtube.com</a:t>
            </a:r>
            <a:r>
              <a:rPr lang="en-US" dirty="0" smtClean="0"/>
              <a:t>/</a:t>
            </a:r>
            <a:r>
              <a:rPr lang="en-US" dirty="0" err="1" smtClean="0"/>
              <a:t>watch?v</a:t>
            </a:r>
            <a:r>
              <a:rPr lang="en-US" dirty="0" smtClean="0"/>
              <a:t>=aS1esgRV4Rc</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 around the room and share your favorite pieces</a:t>
            </a:r>
          </a:p>
          <a:p>
            <a:endParaRPr lang="en-US" dirty="0"/>
          </a:p>
        </p:txBody>
      </p:sp>
      <p:sp>
        <p:nvSpPr>
          <p:cNvPr id="4" name="Slide Number Placeholder 3"/>
          <p:cNvSpPr>
            <a:spLocks noGrp="1"/>
          </p:cNvSpPr>
          <p:nvPr>
            <p:ph type="sldNum" sz="quarter" idx="10"/>
          </p:nvPr>
        </p:nvSpPr>
        <p:spPr/>
        <p:txBody>
          <a:bodyPr/>
          <a:lstStyle/>
          <a:p>
            <a:fld id="{75B750C4-3581-FA45-8B54-297085040F55}" type="slidenum">
              <a:rPr lang="en-US" smtClean="0"/>
              <a:t>12</a:t>
            </a:fld>
            <a:endParaRPr lang="en-US"/>
          </a:p>
        </p:txBody>
      </p:sp>
    </p:spTree>
    <p:extLst>
      <p:ext uri="{BB962C8B-B14F-4D97-AF65-F5344CB8AC3E}">
        <p14:creationId xmlns:p14="http://schemas.microsoft.com/office/powerpoint/2010/main" val="9846063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B750C4-3581-FA45-8B54-297085040F55}" type="slidenum">
              <a:rPr lang="en-US" smtClean="0"/>
              <a:t>13</a:t>
            </a:fld>
            <a:endParaRPr lang="en-US"/>
          </a:p>
        </p:txBody>
      </p:sp>
    </p:spTree>
    <p:extLst>
      <p:ext uri="{BB962C8B-B14F-4D97-AF65-F5344CB8AC3E}">
        <p14:creationId xmlns:p14="http://schemas.microsoft.com/office/powerpoint/2010/main" val="14885510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B750C4-3581-FA45-8B54-297085040F55}" type="slidenum">
              <a:rPr lang="en-US" smtClean="0"/>
              <a:t>14</a:t>
            </a:fld>
            <a:endParaRPr lang="en-US"/>
          </a:p>
        </p:txBody>
      </p:sp>
    </p:spTree>
    <p:extLst>
      <p:ext uri="{BB962C8B-B14F-4D97-AF65-F5344CB8AC3E}">
        <p14:creationId xmlns:p14="http://schemas.microsoft.com/office/powerpoint/2010/main" val="20411825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LiveSlide Site</a:t>
            </a:r>
          </a:p>
          <a:p>
            <a:r>
              <a:rPr lang="en-US" smtClean="0"/>
              <a:t>https://www.youtube.com/watch?v=kqCMHcdYR_E</a:t>
            </a:r>
            <a:endParaRPr lang="en-US"/>
          </a:p>
        </p:txBody>
      </p:sp>
      <p:sp>
        <p:nvSpPr>
          <p:cNvPr id="4" name="Slide Number Placeholder 3"/>
          <p:cNvSpPr>
            <a:spLocks noGrp="1"/>
          </p:cNvSpPr>
          <p:nvPr>
            <p:ph type="sldNum" sz="quarter" idx="10"/>
          </p:nvPr>
        </p:nvSpPr>
        <p:spPr/>
        <p:txBody>
          <a:bodyPr/>
          <a:lstStyle/>
          <a:p>
            <a:fld id="{75B750C4-3581-FA45-8B54-297085040F55}" type="slidenum">
              <a:rPr lang="en-US" smtClean="0"/>
              <a:t>15</a:t>
            </a:fld>
            <a:endParaRPr lang="en-US"/>
          </a:p>
        </p:txBody>
      </p:sp>
    </p:spTree>
    <p:extLst>
      <p:ext uri="{BB962C8B-B14F-4D97-AF65-F5344CB8AC3E}">
        <p14:creationId xmlns:p14="http://schemas.microsoft.com/office/powerpoint/2010/main" val="9851334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B750C4-3581-FA45-8B54-297085040F55}" type="slidenum">
              <a:rPr lang="en-US" smtClean="0"/>
              <a:t>16</a:t>
            </a:fld>
            <a:endParaRPr lang="en-US"/>
          </a:p>
        </p:txBody>
      </p:sp>
    </p:spTree>
    <p:extLst>
      <p:ext uri="{BB962C8B-B14F-4D97-AF65-F5344CB8AC3E}">
        <p14:creationId xmlns:p14="http://schemas.microsoft.com/office/powerpoint/2010/main" val="15436611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B750C4-3581-FA45-8B54-297085040F55}" type="slidenum">
              <a:rPr lang="en-US" smtClean="0"/>
              <a:t>17</a:t>
            </a:fld>
            <a:endParaRPr lang="en-US"/>
          </a:p>
        </p:txBody>
      </p:sp>
    </p:spTree>
    <p:extLst>
      <p:ext uri="{BB962C8B-B14F-4D97-AF65-F5344CB8AC3E}">
        <p14:creationId xmlns:p14="http://schemas.microsoft.com/office/powerpoint/2010/main" val="20996842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B750C4-3581-FA45-8B54-297085040F55}" type="slidenum">
              <a:rPr lang="en-US" smtClean="0"/>
              <a:t>18</a:t>
            </a:fld>
            <a:endParaRPr lang="en-US"/>
          </a:p>
        </p:txBody>
      </p:sp>
    </p:spTree>
    <p:extLst>
      <p:ext uri="{BB962C8B-B14F-4D97-AF65-F5344CB8AC3E}">
        <p14:creationId xmlns:p14="http://schemas.microsoft.com/office/powerpoint/2010/main" val="1035881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B750C4-3581-FA45-8B54-297085040F55}" type="slidenum">
              <a:rPr lang="en-US" smtClean="0"/>
              <a:t>19</a:t>
            </a:fld>
            <a:endParaRPr lang="en-US"/>
          </a:p>
        </p:txBody>
      </p:sp>
    </p:spTree>
    <p:extLst>
      <p:ext uri="{BB962C8B-B14F-4D97-AF65-F5344CB8AC3E}">
        <p14:creationId xmlns:p14="http://schemas.microsoft.com/office/powerpoint/2010/main" val="19425577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B750C4-3581-FA45-8B54-297085040F55}" type="slidenum">
              <a:rPr lang="en-US" smtClean="0"/>
              <a:t>2</a:t>
            </a:fld>
            <a:endParaRPr lang="en-US"/>
          </a:p>
        </p:txBody>
      </p:sp>
    </p:spTree>
    <p:extLst>
      <p:ext uri="{BB962C8B-B14F-4D97-AF65-F5344CB8AC3E}">
        <p14:creationId xmlns:p14="http://schemas.microsoft.com/office/powerpoint/2010/main" val="10976460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B750C4-3581-FA45-8B54-297085040F55}" type="slidenum">
              <a:rPr lang="en-US" smtClean="0"/>
              <a:t>3</a:t>
            </a:fld>
            <a:endParaRPr lang="en-US"/>
          </a:p>
        </p:txBody>
      </p:sp>
    </p:spTree>
    <p:extLst>
      <p:ext uri="{BB962C8B-B14F-4D97-AF65-F5344CB8AC3E}">
        <p14:creationId xmlns:p14="http://schemas.microsoft.com/office/powerpoint/2010/main" val="12518446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B750C4-3581-FA45-8B54-297085040F55}" type="slidenum">
              <a:rPr lang="en-US" smtClean="0"/>
              <a:t>4</a:t>
            </a:fld>
            <a:endParaRPr lang="en-US"/>
          </a:p>
        </p:txBody>
      </p:sp>
    </p:spTree>
    <p:extLst>
      <p:ext uri="{BB962C8B-B14F-4D97-AF65-F5344CB8AC3E}">
        <p14:creationId xmlns:p14="http://schemas.microsoft.com/office/powerpoint/2010/main" val="8564319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LiveSlide Site</a:t>
            </a:r>
          </a:p>
          <a:p>
            <a:r>
              <a:rPr lang="en-US" smtClean="0"/>
              <a:t>https://www.youtube.com/watch?v=1rMnzNZkIX0</a:t>
            </a:r>
            <a:endParaRPr lang="en-US"/>
          </a:p>
        </p:txBody>
      </p:sp>
      <p:sp>
        <p:nvSpPr>
          <p:cNvPr id="4" name="Slide Number Placeholder 3"/>
          <p:cNvSpPr>
            <a:spLocks noGrp="1"/>
          </p:cNvSpPr>
          <p:nvPr>
            <p:ph type="sldNum" sz="quarter" idx="10"/>
          </p:nvPr>
        </p:nvSpPr>
        <p:spPr/>
        <p:txBody>
          <a:bodyPr/>
          <a:lstStyle/>
          <a:p>
            <a:fld id="{75B750C4-3581-FA45-8B54-297085040F55}" type="slidenum">
              <a:rPr lang="en-US" smtClean="0"/>
              <a:t>5</a:t>
            </a:fld>
            <a:endParaRPr lang="en-US"/>
          </a:p>
        </p:txBody>
      </p:sp>
    </p:spTree>
    <p:extLst>
      <p:ext uri="{BB962C8B-B14F-4D97-AF65-F5344CB8AC3E}">
        <p14:creationId xmlns:p14="http://schemas.microsoft.com/office/powerpoint/2010/main" val="1615355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B750C4-3581-FA45-8B54-297085040F55}" type="slidenum">
              <a:rPr lang="en-US" smtClean="0"/>
              <a:t>6</a:t>
            </a:fld>
            <a:endParaRPr lang="en-US"/>
          </a:p>
        </p:txBody>
      </p:sp>
    </p:spTree>
    <p:extLst>
      <p:ext uri="{BB962C8B-B14F-4D97-AF65-F5344CB8AC3E}">
        <p14:creationId xmlns:p14="http://schemas.microsoft.com/office/powerpoint/2010/main" val="1090664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B750C4-3581-FA45-8B54-297085040F55}" type="slidenum">
              <a:rPr lang="en-US" smtClean="0"/>
              <a:t>7</a:t>
            </a:fld>
            <a:endParaRPr lang="en-US"/>
          </a:p>
        </p:txBody>
      </p:sp>
    </p:spTree>
    <p:extLst>
      <p:ext uri="{BB962C8B-B14F-4D97-AF65-F5344CB8AC3E}">
        <p14:creationId xmlns:p14="http://schemas.microsoft.com/office/powerpoint/2010/main" val="16168520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LiveSlide Site</a:t>
            </a:r>
          </a:p>
          <a:p>
            <a:r>
              <a:rPr lang="en-US" smtClean="0"/>
              <a:t>https://www.youtube.com/watch?v=ngZQUebMSEg</a:t>
            </a:r>
            <a:endParaRPr lang="en-US"/>
          </a:p>
        </p:txBody>
      </p:sp>
      <p:sp>
        <p:nvSpPr>
          <p:cNvPr id="4" name="Slide Number Placeholder 3"/>
          <p:cNvSpPr>
            <a:spLocks noGrp="1"/>
          </p:cNvSpPr>
          <p:nvPr>
            <p:ph type="sldNum" sz="quarter" idx="10"/>
          </p:nvPr>
        </p:nvSpPr>
        <p:spPr/>
        <p:txBody>
          <a:bodyPr/>
          <a:lstStyle/>
          <a:p>
            <a:fld id="{75B750C4-3581-FA45-8B54-297085040F55}" type="slidenum">
              <a:rPr lang="en-US" smtClean="0"/>
              <a:t>8</a:t>
            </a:fld>
            <a:endParaRPr lang="en-US"/>
          </a:p>
        </p:txBody>
      </p:sp>
    </p:spTree>
    <p:extLst>
      <p:ext uri="{BB962C8B-B14F-4D97-AF65-F5344CB8AC3E}">
        <p14:creationId xmlns:p14="http://schemas.microsoft.com/office/powerpoint/2010/main" val="1377955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A3CEA2D-D8FA-DA4D-B076-42BEC718A5B5}" type="slidenum">
              <a:rPr lang="en-US" smtClean="0"/>
              <a:t>9</a:t>
            </a:fld>
            <a:endParaRPr lang="en-US"/>
          </a:p>
        </p:txBody>
      </p:sp>
    </p:spTree>
    <p:extLst>
      <p:ext uri="{BB962C8B-B14F-4D97-AF65-F5344CB8AC3E}">
        <p14:creationId xmlns:p14="http://schemas.microsoft.com/office/powerpoint/2010/main" val="11566547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3/15/18</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3/15/18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3/15/18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3/15/18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3/15/18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3/15/18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3/15/18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3/15/18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3/15/18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4.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3/15/18</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http://narrativestructures.wisc.edu/_/rsrc/1472847198058/home/kishotenketsu/Kish%C5%8Dtenketsu.jpg" TargetMode="External"/><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http://oi48.tinypic.com/o0cbwh.jpg" TargetMode="External"/><Relationship Id="rId5" Type="http://schemas.openxmlformats.org/officeDocument/2006/relationships/image" Target="../media/image10.png"/><Relationship Id="rId6" Type="http://schemas.openxmlformats.org/officeDocument/2006/relationships/image" Target="http://oi48.tinypic.com/33thvyv.jpg" TargetMode="External"/><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83332" y="1860114"/>
            <a:ext cx="7233800" cy="1515533"/>
          </a:xfrm>
        </p:spPr>
        <p:txBody>
          <a:bodyPr/>
          <a:lstStyle/>
          <a:p>
            <a:r>
              <a:rPr lang="en-US" dirty="0" smtClean="0"/>
              <a:t>Building stories &amp; poems</a:t>
            </a:r>
            <a:endParaRPr lang="en-US" dirty="0"/>
          </a:p>
        </p:txBody>
      </p:sp>
      <p:sp>
        <p:nvSpPr>
          <p:cNvPr id="3" name="Subtitle 2"/>
          <p:cNvSpPr>
            <a:spLocks noGrp="1"/>
          </p:cNvSpPr>
          <p:nvPr>
            <p:ph type="subTitle" idx="1"/>
          </p:nvPr>
        </p:nvSpPr>
        <p:spPr/>
        <p:txBody>
          <a:bodyPr/>
          <a:lstStyle/>
          <a:p>
            <a:r>
              <a:rPr lang="en-US" dirty="0" smtClean="0"/>
              <a:t>New Shoots Session #4</a:t>
            </a:r>
            <a:endParaRPr lang="en-US" dirty="0"/>
          </a:p>
        </p:txBody>
      </p:sp>
    </p:spTree>
    <p:extLst>
      <p:ext uri="{BB962C8B-B14F-4D97-AF65-F5344CB8AC3E}">
        <p14:creationId xmlns:p14="http://schemas.microsoft.com/office/powerpoint/2010/main" val="16191544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a 1000 word short story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Premise: one sentence summary of the plot of the story. </a:t>
            </a:r>
            <a:r>
              <a:rPr lang="en-US" dirty="0"/>
              <a:t>What’s the central conflict</a:t>
            </a:r>
            <a:r>
              <a:rPr lang="en-US" dirty="0" smtClean="0"/>
              <a:t>?</a:t>
            </a:r>
          </a:p>
          <a:p>
            <a:r>
              <a:rPr lang="en-US" dirty="0" smtClean="0"/>
              <a:t>Design principle: What is unique way the story is told (designed)? This is the UNIQUE STYLE. For example, a unique point-of-view, a metaphor, a journey, a story in 24 hours,  some kind of framing structure.  </a:t>
            </a:r>
          </a:p>
          <a:p>
            <a:r>
              <a:rPr lang="en-US" dirty="0" smtClean="0"/>
              <a:t>Character profiles: choose the main characters (2-3), only those necessary to the story, and write out at least 2 paragraphs of notes capturing the essential information.</a:t>
            </a:r>
          </a:p>
          <a:p>
            <a:r>
              <a:rPr lang="en-US" dirty="0" smtClean="0"/>
              <a:t>Setting: where does the story take place and why? How does the setting add to the story?</a:t>
            </a:r>
          </a:p>
        </p:txBody>
      </p:sp>
    </p:spTree>
    <p:extLst>
      <p:ext uri="{BB962C8B-B14F-4D97-AF65-F5344CB8AC3E}">
        <p14:creationId xmlns:p14="http://schemas.microsoft.com/office/powerpoint/2010/main" val="5424851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A Task</a:t>
            </a:r>
            <a:endParaRPr lang="en-US" dirty="0"/>
          </a:p>
        </p:txBody>
      </p:sp>
      <p:sp>
        <p:nvSpPr>
          <p:cNvPr id="3" name="Content Placeholder 2"/>
          <p:cNvSpPr>
            <a:spLocks noGrp="1"/>
          </p:cNvSpPr>
          <p:nvPr>
            <p:ph idx="1"/>
          </p:nvPr>
        </p:nvSpPr>
        <p:spPr/>
        <p:txBody>
          <a:bodyPr/>
          <a:lstStyle/>
          <a:p>
            <a:r>
              <a:rPr lang="en-US" dirty="0" smtClean="0"/>
              <a:t>Go to the group area and write quietly </a:t>
            </a:r>
          </a:p>
          <a:p>
            <a:r>
              <a:rPr lang="en-US" dirty="0" smtClean="0"/>
              <a:t>Work on an outline of your story (premise, design principle, character profiles, and setting)</a:t>
            </a:r>
          </a:p>
          <a:p>
            <a:r>
              <a:rPr lang="en-US" dirty="0" smtClean="0"/>
              <a:t>If you finish this, start writing the start of your story </a:t>
            </a:r>
            <a:endParaRPr lang="en-US" dirty="0"/>
          </a:p>
        </p:txBody>
      </p:sp>
    </p:spTree>
    <p:extLst>
      <p:ext uri="{BB962C8B-B14F-4D97-AF65-F5344CB8AC3E}">
        <p14:creationId xmlns:p14="http://schemas.microsoft.com/office/powerpoint/2010/main" val="17718167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p:cNvPicPr>
          <p:nvPr/>
        </p:nvPicPr>
        <p:blipFill>
          <a:blip r:embed="rId3">
            <a:extLst>
              <a:ext uri="{28A0092B-C50C-407E-A947-70E740481C1C}">
                <a14:useLocalDpi xmlns:a14="http://schemas.microsoft.com/office/drawing/2010/main" val="0"/>
              </a:ext>
            </a:extLst>
          </a:blip>
          <a:stretch>
            <a:fillRect/>
          </a:stretch>
        </p:blipFill>
        <p:spPr>
          <a:xfrm>
            <a:off x="63500" y="63500"/>
            <a:ext cx="12065000" cy="6731000"/>
          </a:xfrm>
          <a:prstGeom prst="rect">
            <a:avLst/>
          </a:prstGeom>
        </p:spPr>
      </p:pic>
    </p:spTree>
    <p:extLst>
      <p:ext uri="{BB962C8B-B14F-4D97-AF65-F5344CB8AC3E}">
        <p14:creationId xmlns:p14="http://schemas.microsoft.com/office/powerpoint/2010/main" val="2294114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Poetry, lyrics &amp; comic forms</a:t>
            </a:r>
            <a:endParaRPr lang="en-US" dirty="0"/>
          </a:p>
        </p:txBody>
      </p:sp>
      <p:sp>
        <p:nvSpPr>
          <p:cNvPr id="3" name="Content Placeholder 2"/>
          <p:cNvSpPr>
            <a:spLocks noGrp="1"/>
          </p:cNvSpPr>
          <p:nvPr>
            <p:ph idx="1"/>
          </p:nvPr>
        </p:nvSpPr>
        <p:spPr/>
        <p:txBody>
          <a:bodyPr>
            <a:normAutofit/>
          </a:bodyPr>
          <a:lstStyle/>
          <a:p>
            <a:r>
              <a:rPr lang="en-US" dirty="0" smtClean="0"/>
              <a:t>Poetry, lyrics, &amp; comic forms are forms that are much more experimental and less structured compared to fiction. </a:t>
            </a:r>
          </a:p>
          <a:p>
            <a:r>
              <a:rPr lang="en-US" dirty="0" smtClean="0"/>
              <a:t>Our focus will be on generating ideas and play as well as LANGUAGE. </a:t>
            </a:r>
          </a:p>
          <a:p>
            <a:r>
              <a:rPr lang="en-US" dirty="0" smtClean="0"/>
              <a:t>For comic forms, lyrics, and other hybrid genres: 1+1 = 3 (the words and images/music add up to more than they are individually. Work together and support each other.)</a:t>
            </a:r>
          </a:p>
          <a:p>
            <a:r>
              <a:rPr lang="en-US" dirty="0" smtClean="0"/>
              <a:t>Share examples of your </a:t>
            </a:r>
            <a:r>
              <a:rPr lang="en-US" dirty="0" err="1" smtClean="0"/>
              <a:t>favourite</a:t>
            </a:r>
            <a:r>
              <a:rPr lang="en-US" dirty="0" smtClean="0"/>
              <a:t> work.</a:t>
            </a:r>
          </a:p>
          <a:p>
            <a:endParaRPr lang="en-US" dirty="0" smtClean="0"/>
          </a:p>
        </p:txBody>
      </p:sp>
    </p:spTree>
    <p:extLst>
      <p:ext uri="{BB962C8B-B14F-4D97-AF65-F5344CB8AC3E}">
        <p14:creationId xmlns:p14="http://schemas.microsoft.com/office/powerpoint/2010/main" val="7201293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different types of poetry</a:t>
            </a:r>
            <a:endParaRPr lang="en-US" dirty="0"/>
          </a:p>
        </p:txBody>
      </p:sp>
      <p:sp>
        <p:nvSpPr>
          <p:cNvPr id="3" name="Content Placeholder 2"/>
          <p:cNvSpPr>
            <a:spLocks noGrp="1"/>
          </p:cNvSpPr>
          <p:nvPr>
            <p:ph idx="1"/>
          </p:nvPr>
        </p:nvSpPr>
        <p:spPr/>
        <p:txBody>
          <a:bodyPr/>
          <a:lstStyle/>
          <a:p>
            <a:r>
              <a:rPr lang="en-US" dirty="0" smtClean="0"/>
              <a:t>Narrative poetry </a:t>
            </a:r>
            <a:r>
              <a:rPr lang="mr-IN" dirty="0" smtClean="0"/>
              <a:t>–</a:t>
            </a:r>
            <a:r>
              <a:rPr lang="en-US" dirty="0" smtClean="0"/>
              <a:t> poems that are more focused on telling a story, drawing on some elements of storytelling in fiction, but with a focus on poetry</a:t>
            </a:r>
          </a:p>
          <a:p>
            <a:r>
              <a:rPr lang="en-US" dirty="0" smtClean="0"/>
              <a:t>Spoken word </a:t>
            </a:r>
            <a:r>
              <a:rPr lang="mr-IN" dirty="0" smtClean="0"/>
              <a:t>–</a:t>
            </a:r>
            <a:r>
              <a:rPr lang="en-US" dirty="0" smtClean="0"/>
              <a:t> combining poetry with performance </a:t>
            </a:r>
          </a:p>
          <a:p>
            <a:r>
              <a:rPr lang="en-US" dirty="0" smtClean="0"/>
              <a:t>Formal poetry </a:t>
            </a:r>
            <a:r>
              <a:rPr lang="mr-IN" dirty="0" smtClean="0"/>
              <a:t>–</a:t>
            </a:r>
            <a:r>
              <a:rPr lang="en-US" dirty="0" smtClean="0"/>
              <a:t> specific forms like haiku, </a:t>
            </a:r>
            <a:r>
              <a:rPr lang="en-US" dirty="0" err="1" smtClean="0"/>
              <a:t>glosa</a:t>
            </a:r>
            <a:r>
              <a:rPr lang="en-US" dirty="0" smtClean="0"/>
              <a:t>, the two types of sonnets, etc.  </a:t>
            </a:r>
            <a:endParaRPr lang="en-US" dirty="0"/>
          </a:p>
        </p:txBody>
      </p:sp>
    </p:spTree>
    <p:extLst>
      <p:ext uri="{BB962C8B-B14F-4D97-AF65-F5344CB8AC3E}">
        <p14:creationId xmlns:p14="http://schemas.microsoft.com/office/powerpoint/2010/main" val="21430967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p:cNvPicPr>
          <p:nvPr/>
        </p:nvPicPr>
        <p:blipFill>
          <a:blip r:embed="rId3">
            <a:extLst>
              <a:ext uri="{28A0092B-C50C-407E-A947-70E740481C1C}">
                <a14:useLocalDpi xmlns:a14="http://schemas.microsoft.com/office/drawing/2010/main" val="0"/>
              </a:ext>
            </a:extLst>
          </a:blip>
          <a:stretch>
            <a:fillRect/>
          </a:stretch>
        </p:blipFill>
        <p:spPr>
          <a:xfrm>
            <a:off x="63500" y="63500"/>
            <a:ext cx="12065000" cy="6731000"/>
          </a:xfrm>
          <a:prstGeom prst="rect">
            <a:avLst/>
          </a:prstGeom>
        </p:spPr>
      </p:pic>
    </p:spTree>
    <p:extLst>
      <p:ext uri="{BB962C8B-B14F-4D97-AF65-F5344CB8AC3E}">
        <p14:creationId xmlns:p14="http://schemas.microsoft.com/office/powerpoint/2010/main" val="17791722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Starting from imagery</a:t>
            </a:r>
            <a:endParaRPr lang="en-US" dirty="0"/>
          </a:p>
        </p:txBody>
      </p:sp>
      <p:sp>
        <p:nvSpPr>
          <p:cNvPr id="3" name="Content Placeholder 2"/>
          <p:cNvSpPr>
            <a:spLocks noGrp="1"/>
          </p:cNvSpPr>
          <p:nvPr>
            <p:ph idx="1"/>
          </p:nvPr>
        </p:nvSpPr>
        <p:spPr/>
        <p:txBody>
          <a:bodyPr/>
          <a:lstStyle/>
          <a:p>
            <a:r>
              <a:rPr lang="en-US" dirty="0" err="1" smtClean="0"/>
              <a:t>Freewrite</a:t>
            </a:r>
            <a:r>
              <a:rPr lang="en-US" dirty="0" smtClean="0"/>
              <a:t> for 5-10 minutes based on the images, writing whatever comes to mind.</a:t>
            </a:r>
          </a:p>
          <a:p>
            <a:r>
              <a:rPr lang="en-US" dirty="0" smtClean="0"/>
              <a:t>Prompts if you’re stuck:</a:t>
            </a:r>
          </a:p>
          <a:p>
            <a:pPr lvl="1"/>
            <a:r>
              <a:rPr lang="en-US" dirty="0" smtClean="0"/>
              <a:t>What is happening in the image? What conflicts/problems could arise? What’s suggested? What happened before or what might happen next?</a:t>
            </a:r>
          </a:p>
          <a:p>
            <a:pPr lvl="1"/>
            <a:r>
              <a:rPr lang="en-US" dirty="0" smtClean="0"/>
              <a:t>Who are the people there?  </a:t>
            </a:r>
          </a:p>
          <a:p>
            <a:pPr lvl="1"/>
            <a:r>
              <a:rPr lang="en-US" dirty="0" smtClean="0"/>
              <a:t>What does the setting remind you of? </a:t>
            </a:r>
          </a:p>
          <a:p>
            <a:pPr lvl="1"/>
            <a:endParaRPr lang="en-US" dirty="0"/>
          </a:p>
        </p:txBody>
      </p:sp>
    </p:spTree>
    <p:extLst>
      <p:ext uri="{BB962C8B-B14F-4D97-AF65-F5344CB8AC3E}">
        <p14:creationId xmlns:p14="http://schemas.microsoft.com/office/powerpoint/2010/main" val="7505015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Imagery to Metaphor/Simile/Symbolism</a:t>
            </a:r>
            <a:endParaRPr lang="en-US" dirty="0"/>
          </a:p>
        </p:txBody>
      </p:sp>
      <p:sp>
        <p:nvSpPr>
          <p:cNvPr id="3" name="Content Placeholder 2"/>
          <p:cNvSpPr>
            <a:spLocks noGrp="1"/>
          </p:cNvSpPr>
          <p:nvPr>
            <p:ph idx="1"/>
          </p:nvPr>
        </p:nvSpPr>
        <p:spPr/>
        <p:txBody>
          <a:bodyPr/>
          <a:lstStyle/>
          <a:p>
            <a:r>
              <a:rPr lang="en-US" dirty="0" smtClean="0"/>
              <a:t>What </a:t>
            </a:r>
            <a:endParaRPr lang="en-US" dirty="0"/>
          </a:p>
        </p:txBody>
      </p:sp>
    </p:spTree>
    <p:extLst>
      <p:ext uri="{BB962C8B-B14F-4D97-AF65-F5344CB8AC3E}">
        <p14:creationId xmlns:p14="http://schemas.microsoft.com/office/powerpoint/2010/main" val="2499458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4 Act Structure</a:t>
            </a:r>
            <a:endParaRPr lang="en-US" dirty="0"/>
          </a:p>
        </p:txBody>
      </p:sp>
      <p:sp>
        <p:nvSpPr>
          <p:cNvPr id="3" name="Content Placeholder 2"/>
          <p:cNvSpPr>
            <a:spLocks noGrp="1"/>
          </p:cNvSpPr>
          <p:nvPr>
            <p:ph idx="1"/>
          </p:nvPr>
        </p:nvSpPr>
        <p:spPr>
          <a:xfrm>
            <a:off x="1141666" y="2504037"/>
            <a:ext cx="9601196" cy="3318936"/>
          </a:xfrm>
        </p:spPr>
        <p:txBody>
          <a:bodyPr>
            <a:normAutofit fontScale="85000" lnSpcReduction="10000"/>
          </a:bodyPr>
          <a:lstStyle/>
          <a:p>
            <a:r>
              <a:rPr lang="en-CA" b="1" dirty="0"/>
              <a:t>4 Act Structure</a:t>
            </a:r>
            <a:r>
              <a:rPr lang="en-CA" dirty="0"/>
              <a:t>, is known as </a:t>
            </a:r>
            <a:r>
              <a:rPr lang="en-CA" b="1" dirty="0"/>
              <a:t>Qi Cheng </a:t>
            </a:r>
            <a:r>
              <a:rPr lang="en-CA" b="1" dirty="0" err="1"/>
              <a:t>Zhuan</a:t>
            </a:r>
            <a:r>
              <a:rPr lang="en-CA" b="1" dirty="0"/>
              <a:t> He</a:t>
            </a:r>
            <a:r>
              <a:rPr lang="en-CA" dirty="0"/>
              <a:t> (</a:t>
            </a:r>
            <a:r>
              <a:rPr lang="zh-CN" altLang="en-US" dirty="0"/>
              <a:t>起承转合</a:t>
            </a:r>
            <a:r>
              <a:rPr lang="en-CA" dirty="0"/>
              <a:t>) in China, and known as </a:t>
            </a:r>
            <a:r>
              <a:rPr lang="en-CA" b="1" dirty="0" err="1"/>
              <a:t>Kishōtenketsu</a:t>
            </a:r>
            <a:r>
              <a:rPr lang="en-CA" b="1" dirty="0"/>
              <a:t> </a:t>
            </a:r>
            <a:r>
              <a:rPr lang="en-CA" dirty="0"/>
              <a:t>in Japanese and international contexts. The structure originally applied to Chinese poetry, but is now present in various storytelling/media forms, including fiction (Murakami), essays, manga, films (Studio Ghibli), and even games (e.g. Mario). </a:t>
            </a:r>
            <a:endParaRPr lang="en-US" dirty="0"/>
          </a:p>
          <a:p>
            <a:pPr lvl="0"/>
            <a:r>
              <a:rPr lang="en-CA" dirty="0" smtClean="0"/>
              <a:t>Focused </a:t>
            </a:r>
            <a:r>
              <a:rPr lang="en-CA" dirty="0"/>
              <a:t>on </a:t>
            </a:r>
            <a:r>
              <a:rPr lang="en-CA" b="1" dirty="0"/>
              <a:t>contrast </a:t>
            </a:r>
            <a:r>
              <a:rPr lang="en-CA" dirty="0"/>
              <a:t>rather than </a:t>
            </a:r>
            <a:r>
              <a:rPr lang="en-CA" dirty="0" smtClean="0"/>
              <a:t>conflict</a:t>
            </a:r>
            <a:r>
              <a:rPr lang="en-CA" dirty="0"/>
              <a:t> </a:t>
            </a:r>
            <a:r>
              <a:rPr lang="en-CA" dirty="0" smtClean="0"/>
              <a:t>and problems.</a:t>
            </a:r>
            <a:r>
              <a:rPr lang="en-CA" dirty="0"/>
              <a:t> </a:t>
            </a:r>
            <a:endParaRPr lang="en-CA" dirty="0" smtClean="0"/>
          </a:p>
          <a:p>
            <a:pPr lvl="1"/>
            <a:r>
              <a:rPr lang="en-CA" dirty="0" smtClean="0"/>
              <a:t>Ki</a:t>
            </a:r>
            <a:r>
              <a:rPr lang="en-CA" dirty="0"/>
              <a:t>: introduction – character, settings, and situations are introduced</a:t>
            </a:r>
            <a:endParaRPr lang="en-US" dirty="0"/>
          </a:p>
          <a:p>
            <a:pPr lvl="1"/>
            <a:r>
              <a:rPr lang="en-CA" dirty="0" err="1"/>
              <a:t>Sho</a:t>
            </a:r>
            <a:r>
              <a:rPr lang="en-CA" dirty="0"/>
              <a:t>: development – the story continues with the development of earlier elements</a:t>
            </a:r>
            <a:endParaRPr lang="en-US" dirty="0"/>
          </a:p>
          <a:p>
            <a:pPr lvl="1"/>
            <a:r>
              <a:rPr lang="en-CA" dirty="0"/>
              <a:t>Ten: </a:t>
            </a:r>
            <a:r>
              <a:rPr lang="en-CA" dirty="0" smtClean="0"/>
              <a:t>twist </a:t>
            </a:r>
            <a:r>
              <a:rPr lang="en-CA" dirty="0"/>
              <a:t>– a new, surprising element is introduced, causing chaos or change</a:t>
            </a:r>
            <a:endParaRPr lang="en-US" dirty="0"/>
          </a:p>
          <a:p>
            <a:pPr lvl="1"/>
            <a:r>
              <a:rPr lang="en-CA" dirty="0" err="1" smtClean="0"/>
              <a:t>Ketsu</a:t>
            </a:r>
            <a:r>
              <a:rPr lang="en-CA" dirty="0"/>
              <a:t>: conclusion (reconciliation) – the earlier elements and the twist are reconciled </a:t>
            </a:r>
            <a:endParaRPr lang="en-US" dirty="0"/>
          </a:p>
          <a:p>
            <a:endParaRPr lang="en-US" dirty="0"/>
          </a:p>
        </p:txBody>
      </p:sp>
      <p:sp>
        <p:nvSpPr>
          <p:cNvPr id="5" name="Rectangle 3"/>
          <p:cNvSpPr>
            <a:spLocks noChangeArrowheads="1"/>
          </p:cNvSpPr>
          <p:nvPr/>
        </p:nvSpPr>
        <p:spPr bwMode="auto">
          <a:xfrm>
            <a:off x="1454727" y="385156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7" name="Picture 6" descr="Visual depiction of Kishōtenketsu"/>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5796987" y="784752"/>
            <a:ext cx="4548188" cy="1698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18707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2784764" y="318557"/>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050" name="Picture 2" descr="image"/>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980266" y="693316"/>
            <a:ext cx="4240425" cy="5433102"/>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4"/>
          <p:cNvSpPr>
            <a:spLocks noChangeArrowheads="1"/>
          </p:cNvSpPr>
          <p:nvPr/>
        </p:nvSpPr>
        <p:spPr bwMode="auto">
          <a:xfrm>
            <a:off x="2784764" y="77575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049" name="Picture 1" descr="image"/>
          <p:cNvPicPr>
            <a:picLocks noChangeAspect="1" noChangeArrowheads="1"/>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7401791" y="489459"/>
            <a:ext cx="2131291" cy="58408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02087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0"/>
            <a:ext cx="10131425" cy="1456267"/>
          </a:xfrm>
        </p:spPr>
        <p:txBody>
          <a:bodyPr/>
          <a:lstStyle/>
          <a:p>
            <a:r>
              <a:rPr lang="en-US" dirty="0" smtClean="0"/>
              <a:t>New Shoots anthology</a:t>
            </a:r>
            <a:endParaRPr lang="en-US" dirty="0"/>
          </a:p>
        </p:txBody>
      </p:sp>
      <p:sp>
        <p:nvSpPr>
          <p:cNvPr id="3" name="Content Placeholder 2"/>
          <p:cNvSpPr>
            <a:spLocks noGrp="1"/>
          </p:cNvSpPr>
          <p:nvPr>
            <p:ph idx="1"/>
          </p:nvPr>
        </p:nvSpPr>
        <p:spPr>
          <a:xfrm>
            <a:off x="685801" y="1456267"/>
            <a:ext cx="10131425" cy="4345819"/>
          </a:xfrm>
        </p:spPr>
        <p:txBody>
          <a:bodyPr>
            <a:noAutofit/>
          </a:bodyPr>
          <a:lstStyle/>
          <a:p>
            <a:pPr marL="0" indent="0">
              <a:buNone/>
            </a:pPr>
            <a:r>
              <a:rPr lang="en-GB" sz="2000" b="1" u="sng" dirty="0" smtClean="0"/>
              <a:t>Deadline: April 13</a:t>
            </a:r>
          </a:p>
          <a:p>
            <a:pPr marL="0" indent="0">
              <a:buNone/>
            </a:pPr>
            <a:r>
              <a:rPr lang="en-GB" sz="2000" b="1" u="sng" dirty="0" smtClean="0"/>
              <a:t>Anthology </a:t>
            </a:r>
            <a:r>
              <a:rPr lang="en-GB" sz="2000" b="1" u="sng" dirty="0"/>
              <a:t>Eligibility</a:t>
            </a:r>
            <a:endParaRPr lang="en-US" sz="2000" b="1" u="sng" dirty="0"/>
          </a:p>
          <a:p>
            <a:r>
              <a:rPr lang="en-GB" sz="2000" dirty="0"/>
              <a:t>In order for students to be eligible for participation in the New Shoots Anthology, they must have been present for over half the New Shoots mentoring sessions with their </a:t>
            </a:r>
            <a:r>
              <a:rPr lang="en-GB" sz="2000" dirty="0" smtClean="0"/>
              <a:t>class/club.</a:t>
            </a:r>
          </a:p>
          <a:p>
            <a:r>
              <a:rPr lang="en-GB" sz="2000" dirty="0"/>
              <a:t>Not all students who submit are guaranteed </a:t>
            </a:r>
            <a:r>
              <a:rPr lang="en-GB" sz="2000" dirty="0" smtClean="0"/>
              <a:t>publication, but a very good chance. </a:t>
            </a:r>
            <a:endParaRPr lang="en-GB" sz="2000" dirty="0"/>
          </a:p>
          <a:p>
            <a:pPr marL="0" indent="0">
              <a:buNone/>
            </a:pPr>
            <a:r>
              <a:rPr lang="en-GB" sz="2000" b="1" u="sng" dirty="0" smtClean="0"/>
              <a:t>Number of Submissions</a:t>
            </a:r>
            <a:endParaRPr lang="en-US" sz="2000" b="1" u="sng" dirty="0" smtClean="0"/>
          </a:p>
          <a:p>
            <a:r>
              <a:rPr lang="en-GB" sz="2000" dirty="0" smtClean="0"/>
              <a:t>Each submission should be no more than 1000 words</a:t>
            </a:r>
          </a:p>
          <a:p>
            <a:r>
              <a:rPr lang="en-GB" sz="2000" dirty="0" smtClean="0"/>
              <a:t>Each </a:t>
            </a:r>
            <a:r>
              <a:rPr lang="en-GB" sz="2000" dirty="0"/>
              <a:t>student is welcome to submit a </a:t>
            </a:r>
            <a:r>
              <a:rPr lang="en-GB" sz="2000" dirty="0" smtClean="0"/>
              <a:t>maximum </a:t>
            </a:r>
            <a:r>
              <a:rPr lang="en-GB" sz="2000" dirty="0"/>
              <a:t>of four </a:t>
            </a:r>
            <a:r>
              <a:rPr lang="en-GB" sz="2000" dirty="0" smtClean="0"/>
              <a:t>pieces</a:t>
            </a:r>
          </a:p>
          <a:p>
            <a:pPr marL="0" indent="0">
              <a:buNone/>
            </a:pPr>
            <a:r>
              <a:rPr lang="en-GB" sz="2000" b="1" u="sng" dirty="0" smtClean="0"/>
              <a:t>Submission </a:t>
            </a:r>
            <a:r>
              <a:rPr lang="en-GB" sz="2000" b="1" u="sng" dirty="0"/>
              <a:t>Content</a:t>
            </a:r>
            <a:endParaRPr lang="en-US" sz="2000" b="1" u="sng" dirty="0"/>
          </a:p>
          <a:p>
            <a:r>
              <a:rPr lang="en-GB" sz="2000" dirty="0"/>
              <a:t>While we encourage students to express themselves </a:t>
            </a:r>
            <a:r>
              <a:rPr lang="en-GB" sz="2000" dirty="0" smtClean="0"/>
              <a:t>freely, </a:t>
            </a:r>
            <a:r>
              <a:rPr lang="en-GB" sz="2000" dirty="0"/>
              <a:t>we must also consider that the anthology is published by the Vancouver School Board and must therefore also meet with their standards for content that includes violence, sexuality, drug use, and coarse language. </a:t>
            </a:r>
            <a:endParaRPr lang="en-GB" sz="2000" dirty="0" smtClean="0"/>
          </a:p>
        </p:txBody>
      </p:sp>
    </p:spTree>
    <p:extLst>
      <p:ext uri="{BB962C8B-B14F-4D97-AF65-F5344CB8AC3E}">
        <p14:creationId xmlns:p14="http://schemas.microsoft.com/office/powerpoint/2010/main" val="174947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genres are you interested in? </a:t>
            </a:r>
            <a:endParaRPr lang="en-US" dirty="0"/>
          </a:p>
        </p:txBody>
      </p:sp>
      <p:sp>
        <p:nvSpPr>
          <p:cNvPr id="3" name="Content Placeholder 2"/>
          <p:cNvSpPr>
            <a:spLocks noGrp="1"/>
          </p:cNvSpPr>
          <p:nvPr>
            <p:ph idx="1"/>
          </p:nvPr>
        </p:nvSpPr>
        <p:spPr/>
        <p:txBody>
          <a:bodyPr>
            <a:normAutofit/>
          </a:bodyPr>
          <a:lstStyle/>
          <a:p>
            <a:r>
              <a:rPr lang="en-US" dirty="0" smtClean="0"/>
              <a:t>I would like you to walk away from our last 4 New Shoots sessions with a short piece of writing that you’re proud of </a:t>
            </a:r>
          </a:p>
          <a:p>
            <a:r>
              <a:rPr lang="en-US" dirty="0" smtClean="0"/>
              <a:t>Based on which genre you want to work in, I would like you to choose one of these groups: </a:t>
            </a:r>
          </a:p>
          <a:p>
            <a:pPr lvl="1"/>
            <a:r>
              <a:rPr lang="en-US" dirty="0" smtClean="0"/>
              <a:t>Group A: Fiction, screenwriting</a:t>
            </a:r>
            <a:r>
              <a:rPr lang="en-US" dirty="0"/>
              <a:t>, </a:t>
            </a:r>
            <a:r>
              <a:rPr lang="en-US" dirty="0" smtClean="0"/>
              <a:t>any prose narrative. </a:t>
            </a:r>
          </a:p>
          <a:p>
            <a:pPr lvl="1"/>
            <a:r>
              <a:rPr lang="en-US" dirty="0" smtClean="0"/>
              <a:t>Group B: Poetry and hybrid forms (graphic form/comics, songwriting/lyrics, anything blending words with other forms like visuals.) Anything experimental with language.</a:t>
            </a:r>
          </a:p>
        </p:txBody>
      </p:sp>
    </p:spTree>
    <p:extLst>
      <p:ext uri="{BB962C8B-B14F-4D97-AF65-F5344CB8AC3E}">
        <p14:creationId xmlns:p14="http://schemas.microsoft.com/office/powerpoint/2010/main" val="4449820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B Tasks</a:t>
            </a:r>
            <a:endParaRPr lang="en-US" dirty="0"/>
          </a:p>
        </p:txBody>
      </p:sp>
      <p:sp>
        <p:nvSpPr>
          <p:cNvPr id="3" name="Content Placeholder 2"/>
          <p:cNvSpPr>
            <a:spLocks noGrp="1"/>
          </p:cNvSpPr>
          <p:nvPr>
            <p:ph idx="1"/>
          </p:nvPr>
        </p:nvSpPr>
        <p:spPr/>
        <p:txBody>
          <a:bodyPr/>
          <a:lstStyle/>
          <a:p>
            <a:r>
              <a:rPr lang="en-US" dirty="0" smtClean="0"/>
              <a:t>Please leave the room and go to the group area</a:t>
            </a:r>
          </a:p>
          <a:p>
            <a:r>
              <a:rPr lang="en-US" dirty="0" smtClean="0"/>
              <a:t>2 Tasks:</a:t>
            </a:r>
          </a:p>
          <a:p>
            <a:pPr lvl="1"/>
            <a:r>
              <a:rPr lang="en-US" dirty="0" smtClean="0"/>
              <a:t>1. Use electronic devices, any books you have, and individually or with a partner, find at least 3 pieces of writing that you like from the genre you want to do your project in. Read the whole piece again or at least one page of it. Write one sentence about why. </a:t>
            </a:r>
          </a:p>
          <a:p>
            <a:pPr lvl="1"/>
            <a:r>
              <a:rPr lang="en-US" dirty="0" smtClean="0"/>
              <a:t>2. Go through our writing exercises and make a list of possible ideas for a project</a:t>
            </a:r>
          </a:p>
        </p:txBody>
      </p:sp>
    </p:spTree>
    <p:extLst>
      <p:ext uri="{BB962C8B-B14F-4D97-AF65-F5344CB8AC3E}">
        <p14:creationId xmlns:p14="http://schemas.microsoft.com/office/powerpoint/2010/main" val="2512923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p:cNvPicPr>
          <p:nvPr/>
        </p:nvPicPr>
        <p:blipFill>
          <a:blip r:embed="rId3">
            <a:extLst>
              <a:ext uri="{28A0092B-C50C-407E-A947-70E740481C1C}">
                <a14:useLocalDpi xmlns:a14="http://schemas.microsoft.com/office/drawing/2010/main" val="0"/>
              </a:ext>
            </a:extLst>
          </a:blip>
          <a:stretch>
            <a:fillRect/>
          </a:stretch>
        </p:blipFill>
        <p:spPr>
          <a:xfrm>
            <a:off x="63500" y="63500"/>
            <a:ext cx="12065000" cy="6731000"/>
          </a:xfrm>
          <a:prstGeom prst="rect">
            <a:avLst/>
          </a:prstGeom>
        </p:spPr>
      </p:pic>
    </p:spTree>
    <p:extLst>
      <p:ext uri="{BB962C8B-B14F-4D97-AF65-F5344CB8AC3E}">
        <p14:creationId xmlns:p14="http://schemas.microsoft.com/office/powerpoint/2010/main" val="1805827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Ideas from Postcards</a:t>
            </a:r>
            <a:endParaRPr lang="en-US" dirty="0"/>
          </a:p>
        </p:txBody>
      </p:sp>
      <p:sp>
        <p:nvSpPr>
          <p:cNvPr id="3" name="Content Placeholder 2"/>
          <p:cNvSpPr>
            <a:spLocks noGrp="1"/>
          </p:cNvSpPr>
          <p:nvPr>
            <p:ph idx="1"/>
          </p:nvPr>
        </p:nvSpPr>
        <p:spPr/>
        <p:txBody>
          <a:bodyPr/>
          <a:lstStyle/>
          <a:p>
            <a:r>
              <a:rPr lang="en-US" dirty="0" err="1" smtClean="0"/>
              <a:t>Freewrite</a:t>
            </a:r>
            <a:r>
              <a:rPr lang="en-US" dirty="0" smtClean="0"/>
              <a:t> using postcards as the prompts</a:t>
            </a:r>
          </a:p>
          <a:p>
            <a:r>
              <a:rPr lang="en-US" dirty="0" smtClean="0"/>
              <a:t>Questions to guide you:</a:t>
            </a:r>
          </a:p>
          <a:p>
            <a:pPr lvl="1"/>
            <a:r>
              <a:rPr lang="en-US" dirty="0" smtClean="0"/>
              <a:t>Who lives/work/comes here? What type of people are associated with this place?</a:t>
            </a:r>
          </a:p>
          <a:p>
            <a:pPr lvl="1"/>
            <a:r>
              <a:rPr lang="en-US" dirty="0" smtClean="0"/>
              <a:t>What problems/conflicts might arise here? What can go wrong? What happened in the past? What could happen in the future?</a:t>
            </a:r>
          </a:p>
          <a:p>
            <a:pPr lvl="1"/>
            <a:r>
              <a:rPr lang="en-US" dirty="0" smtClean="0"/>
              <a:t>What’s the atmosphere of this place? What </a:t>
            </a:r>
            <a:endParaRPr lang="en-US" dirty="0"/>
          </a:p>
        </p:txBody>
      </p:sp>
    </p:spTree>
    <p:extLst>
      <p:ext uri="{BB962C8B-B14F-4D97-AF65-F5344CB8AC3E}">
        <p14:creationId xmlns:p14="http://schemas.microsoft.com/office/powerpoint/2010/main" val="13891376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Character </a:t>
            </a:r>
            <a:r>
              <a:rPr lang="en-US" dirty="0"/>
              <a:t>B</a:t>
            </a:r>
            <a:r>
              <a:rPr lang="en-US" dirty="0" smtClean="0"/>
              <a:t>uilding</a:t>
            </a:r>
            <a:endParaRPr lang="en-US" dirty="0"/>
          </a:p>
        </p:txBody>
      </p:sp>
      <p:sp>
        <p:nvSpPr>
          <p:cNvPr id="3" name="Content Placeholder 2"/>
          <p:cNvSpPr>
            <a:spLocks noGrp="1"/>
          </p:cNvSpPr>
          <p:nvPr>
            <p:ph idx="1"/>
          </p:nvPr>
        </p:nvSpPr>
        <p:spPr/>
        <p:txBody>
          <a:bodyPr>
            <a:normAutofit/>
          </a:bodyPr>
          <a:lstStyle/>
          <a:p>
            <a:r>
              <a:rPr lang="en-US" dirty="0" smtClean="0"/>
              <a:t>A list of characters from a place: a real world setting, fantasy/science fiction/speculative world, or a historical time period </a:t>
            </a:r>
          </a:p>
          <a:p>
            <a:r>
              <a:rPr lang="en-US" dirty="0" smtClean="0"/>
              <a:t>Flesh out your </a:t>
            </a:r>
            <a:r>
              <a:rPr lang="en-US" dirty="0" err="1" smtClean="0"/>
              <a:t>favourite</a:t>
            </a:r>
            <a:r>
              <a:rPr lang="en-US" dirty="0" smtClean="0"/>
              <a:t> 2-3 characters:</a:t>
            </a:r>
          </a:p>
          <a:p>
            <a:pPr lvl="1"/>
            <a:r>
              <a:rPr lang="en-US" dirty="0" smtClean="0"/>
              <a:t>What’s their </a:t>
            </a:r>
            <a:r>
              <a:rPr lang="en-US" dirty="0" err="1" smtClean="0"/>
              <a:t>superobjective</a:t>
            </a:r>
            <a:r>
              <a:rPr lang="en-US" dirty="0" smtClean="0"/>
              <a:t>? (What do they want the most in life? Be specific. It should be emotionally important.) </a:t>
            </a:r>
          </a:p>
          <a:p>
            <a:pPr lvl="1"/>
            <a:r>
              <a:rPr lang="en-US" dirty="0" smtClean="0"/>
              <a:t>What’s their personality? (How do they act towards other people? How do they see the world?)</a:t>
            </a:r>
            <a:endParaRPr lang="en-US" dirty="0"/>
          </a:p>
        </p:txBody>
      </p:sp>
    </p:spTree>
    <p:extLst>
      <p:ext uri="{BB962C8B-B14F-4D97-AF65-F5344CB8AC3E}">
        <p14:creationId xmlns:p14="http://schemas.microsoft.com/office/powerpoint/2010/main" val="14804227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p:cNvPicPr>
          <p:nvPr/>
        </p:nvPicPr>
        <p:blipFill>
          <a:blip r:embed="rId3">
            <a:extLst>
              <a:ext uri="{28A0092B-C50C-407E-A947-70E740481C1C}">
                <a14:useLocalDpi xmlns:a14="http://schemas.microsoft.com/office/drawing/2010/main" val="0"/>
              </a:ext>
            </a:extLst>
          </a:blip>
          <a:stretch>
            <a:fillRect/>
          </a:stretch>
        </p:blipFill>
        <p:spPr>
          <a:xfrm>
            <a:off x="63500" y="63500"/>
            <a:ext cx="12065000" cy="6731000"/>
          </a:xfrm>
          <a:prstGeom prst="rect">
            <a:avLst/>
          </a:prstGeom>
        </p:spPr>
      </p:pic>
    </p:spTree>
    <p:extLst>
      <p:ext uri="{BB962C8B-B14F-4D97-AF65-F5344CB8AC3E}">
        <p14:creationId xmlns:p14="http://schemas.microsoft.com/office/powerpoint/2010/main" val="10050719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Strengthen </a:t>
            </a:r>
            <a:r>
              <a:rPr lang="en-US" dirty="0"/>
              <a:t>Y</a:t>
            </a:r>
            <a:r>
              <a:rPr lang="en-US" dirty="0" smtClean="0"/>
              <a:t>our </a:t>
            </a:r>
            <a:r>
              <a:rPr lang="en-US" dirty="0" smtClean="0"/>
              <a:t>C</a:t>
            </a:r>
            <a:r>
              <a:rPr lang="en-US" dirty="0" smtClean="0"/>
              <a:t>haracter Building</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a:t>Focus &amp; Build</a:t>
            </a:r>
          </a:p>
          <a:p>
            <a:pPr lvl="1"/>
            <a:r>
              <a:rPr lang="en-US" dirty="0" smtClean="0"/>
              <a:t>Choose the key words (1-3) for a character’s personality and remember that to give you the heart of the character</a:t>
            </a:r>
            <a:endParaRPr lang="en-US" dirty="0"/>
          </a:p>
          <a:p>
            <a:pPr lvl="1"/>
            <a:r>
              <a:rPr lang="en-US" dirty="0" smtClean="0"/>
              <a:t>Consider both strength &amp; </a:t>
            </a:r>
            <a:r>
              <a:rPr lang="en-US" dirty="0"/>
              <a:t>weakness </a:t>
            </a:r>
            <a:r>
              <a:rPr lang="en-US" dirty="0" smtClean="0"/>
              <a:t>for the same personality trait</a:t>
            </a:r>
            <a:endParaRPr lang="en-US" dirty="0"/>
          </a:p>
          <a:p>
            <a:pPr lvl="1"/>
            <a:r>
              <a:rPr lang="en-US" dirty="0"/>
              <a:t>Contradiction/Complexity </a:t>
            </a:r>
          </a:p>
          <a:p>
            <a:pPr lvl="0"/>
            <a:r>
              <a:rPr lang="en-US" dirty="0"/>
              <a:t>Naming </a:t>
            </a:r>
            <a:r>
              <a:rPr lang="en-US" dirty="0" smtClean="0"/>
              <a:t>characters</a:t>
            </a:r>
          </a:p>
          <a:p>
            <a:pPr lvl="1"/>
            <a:r>
              <a:rPr lang="en-US" dirty="0"/>
              <a:t>Think about their world &amp; background (be respectful with cultural names) </a:t>
            </a:r>
          </a:p>
          <a:p>
            <a:pPr lvl="1"/>
            <a:r>
              <a:rPr lang="en-US" dirty="0"/>
              <a:t>Who named them? </a:t>
            </a:r>
            <a:r>
              <a:rPr lang="en-US" dirty="0" smtClean="0"/>
              <a:t>How and why? </a:t>
            </a:r>
          </a:p>
          <a:p>
            <a:pPr lvl="1"/>
            <a:r>
              <a:rPr lang="en-US" dirty="0" smtClean="0"/>
              <a:t>Think </a:t>
            </a:r>
            <a:r>
              <a:rPr lang="en-US" dirty="0"/>
              <a:t>about </a:t>
            </a:r>
            <a:r>
              <a:rPr lang="en-US" dirty="0" smtClean="0"/>
              <a:t>personality. What </a:t>
            </a:r>
            <a:r>
              <a:rPr lang="en-US" dirty="0"/>
              <a:t>does their name mean? </a:t>
            </a:r>
          </a:p>
          <a:p>
            <a:pPr lvl="1"/>
            <a:endParaRPr lang="en-US" dirty="0"/>
          </a:p>
          <a:p>
            <a:endParaRPr lang="en-US" dirty="0"/>
          </a:p>
        </p:txBody>
      </p:sp>
    </p:spTree>
    <p:extLst>
      <p:ext uri="{BB962C8B-B14F-4D97-AF65-F5344CB8AC3E}">
        <p14:creationId xmlns:p14="http://schemas.microsoft.com/office/powerpoint/2010/main" val="19015891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176</TotalTime>
  <Words>1023</Words>
  <Application>Microsoft Macintosh PowerPoint</Application>
  <PresentationFormat>Widescreen</PresentationFormat>
  <Paragraphs>104</Paragraphs>
  <Slides>19</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Calibri</vt:lpstr>
      <vt:lpstr>Garamond</vt:lpstr>
      <vt:lpstr>Mangal</vt:lpstr>
      <vt:lpstr>方正舒体</vt:lpstr>
      <vt:lpstr>Arial</vt:lpstr>
      <vt:lpstr>Organic</vt:lpstr>
      <vt:lpstr>Building stories &amp; poems</vt:lpstr>
      <vt:lpstr>New Shoots anthology</vt:lpstr>
      <vt:lpstr>What genres are you interested in? </vt:lpstr>
      <vt:lpstr>Group B Tasks</vt:lpstr>
      <vt:lpstr>PowerPoint Presentation</vt:lpstr>
      <vt:lpstr>Exercise: Ideas from Postcards</vt:lpstr>
      <vt:lpstr>Review of Character Building</vt:lpstr>
      <vt:lpstr>PowerPoint Presentation</vt:lpstr>
      <vt:lpstr>Strengthen Your Character Building</vt:lpstr>
      <vt:lpstr>Planning a 1000 word short story</vt:lpstr>
      <vt:lpstr>Group A Task</vt:lpstr>
      <vt:lpstr>PowerPoint Presentation</vt:lpstr>
      <vt:lpstr>Poetry, lyrics &amp; comic forms</vt:lpstr>
      <vt:lpstr>Examples of different types of poetry</vt:lpstr>
      <vt:lpstr>PowerPoint Presentation</vt:lpstr>
      <vt:lpstr>Starting from imagery</vt:lpstr>
      <vt:lpstr>Imagery to Metaphor/Simile/Symbolism</vt:lpstr>
      <vt:lpstr>4 Act Structure</vt:lpstr>
      <vt:lpstr>PowerPoint Presentation</vt:lpstr>
    </vt:vector>
  </TitlesOfParts>
  <Company/>
  <LinksUpToDate>false</LinksUpToDate>
  <SharedDoc>false</SharedDoc>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a short story</dc:title>
  <dc:creator>Yilin Wang</dc:creator>
  <cp:lastModifiedBy>Yilin Wang</cp:lastModifiedBy>
  <cp:revision>14</cp:revision>
  <dcterms:created xsi:type="dcterms:W3CDTF">2018-03-15T15:58:23Z</dcterms:created>
  <dcterms:modified xsi:type="dcterms:W3CDTF">2018-03-15T18:54:55Z</dcterms:modified>
</cp:coreProperties>
</file>